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0"/>
  </p:notesMasterIdLst>
  <p:sldIdLst>
    <p:sldId id="269" r:id="rId2"/>
    <p:sldId id="259" r:id="rId3"/>
    <p:sldId id="260" r:id="rId4"/>
    <p:sldId id="274" r:id="rId5"/>
    <p:sldId id="275" r:id="rId6"/>
    <p:sldId id="277" r:id="rId7"/>
    <p:sldId id="271" r:id="rId8"/>
    <p:sldId id="2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15E674-0BB0-40DC-B861-AF75ADF5D625}">
          <p14:sldIdLst>
            <p14:sldId id="269"/>
            <p14:sldId id="259"/>
            <p14:sldId id="260"/>
            <p14:sldId id="274"/>
            <p14:sldId id="275"/>
            <p14:sldId id="277"/>
            <p14:sldId id="271"/>
            <p14:sldId id="276"/>
          </p14:sldIdLst>
        </p14:section>
        <p14:section name="Unused Slides" id="{AAD429A1-3F5F-4A76-A44E-53F91EDA991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7"/>
    <p:restoredTop sz="94437" autoAdjust="0"/>
  </p:normalViewPr>
  <p:slideViewPr>
    <p:cSldViewPr snapToGrid="0">
      <p:cViewPr>
        <p:scale>
          <a:sx n="50" d="100"/>
          <a:sy n="50" d="100"/>
        </p:scale>
        <p:origin x="6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4B19-B8F3-2D4A-A5C3-F50E229D634E}" type="datetimeFigureOut">
              <a:rPr lang="en-NL" smtClean="0"/>
              <a:t>07/23/2023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0C84-0B78-6747-B512-EB0C9C6D318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063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38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15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248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2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534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242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0C84-0B78-6747-B512-EB0C9C6D318B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8631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9ED29CA-6A60-490D-9D54-EA7CC7AF83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119E2360-A688-44DF-A6BB-76D18177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265C3C7-34A9-47F1-AB5F-2771E1878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9400861-EDC5-4A80-9569-C20320CE0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4DC9296-DBBC-4C4E-ACB4-7DA2607D5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E26591B-8E9F-4856-8284-BF3F8DB6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43F42271-5510-4D15-B07B-13323792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0E9FD99-54D9-422B-9717-D0DD3442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AF30821-90D3-436A-8DDF-D130E664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1A565D-B22B-4EE2-ACC9-C993D581F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666738FD-9737-43F5-8E36-896FD725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48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C7679691-90FD-4587-A54E-DFB71521FB0F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4ACF8F1C-1E3E-405F-9EE4-66FBDF1175E0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0A144-9E1C-48D4-8533-174AC48FF1C8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488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52A60FA-C95E-401E-9AF3-D27C8C88BCCB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2543E-E807-47A4-A234-D5C7012187B4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91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E8E60749-A3E0-4E09-BF50-6D6B361BEF91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4F347-CBED-4284-9EC5-49E7D0DE163A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405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65288"/>
            <a:ext cx="9277349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36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75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ey statement green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36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E87B4871-A895-4F6C-A692-6DEF6F3DEE68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D0A667F0-B7EF-4F5E-92CD-27B38F79EFE4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4A1B9-9F97-4535-8A4A-8B7855E21172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756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ey statement Green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36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D2797B33-F6AE-464E-B1F9-AAF8C558042B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08CA3D77-96FD-468A-A22B-1C767AC6D413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2FB0-E266-461D-A917-BFDA5AA78690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0397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36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662556F3-FB07-45E1-9730-3CF5E862F61B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D45EF10F-B1C8-4ED2-A091-1C2F837B31E4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7A1D6-FD3E-4165-B102-6C7996E8698D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953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36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FA9F65BC-7533-43CA-92A0-A245602E6E61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062DEA33-D70F-464E-8310-21426B95E5BC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8BC9E-0C2C-4EB3-82B0-F3C9CEC9B2FE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161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0547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945579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9ED29CA-6A60-490D-9D54-EA7CC7AF83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119E2360-A688-44DF-A6BB-76D18177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265C3C7-34A9-47F1-AB5F-2771E1878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9400861-EDC5-4A80-9569-C20320CE0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4DC9296-DBBC-4C4E-ACB4-7DA2607D5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E26591B-8E9F-4856-8284-BF3F8DB6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43F42271-5510-4D15-B07B-13323792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0E9FD99-54D9-422B-9717-D0DD3442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AF30821-90D3-436A-8DDF-D130E664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1A565D-B22B-4EE2-ACC9-C993D581F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666738FD-9737-43F5-8E36-896FD725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7079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6729413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6729413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6729413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6729413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0368222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665288"/>
            <a:ext cx="2796541" cy="47164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665287"/>
            <a:ext cx="7916331" cy="4716461"/>
          </a:xfrm>
        </p:spPr>
        <p:txBody>
          <a:bodyPr>
            <a:noAutofit/>
          </a:bodyPr>
          <a:lstStyle>
            <a:lvl1pPr marL="0" indent="0" algn="l">
              <a:spcBef>
                <a:spcPts val="1662"/>
              </a:spcBef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54E12-F787-4B6D-B957-5BFB290BB220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D842BC5-6476-461F-92C1-0BBC5526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D5047E5-5216-4426-B515-7CA533148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A93C1C-3209-487D-B5A2-563BA5D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C70728D-0A6F-4BF8-A124-23D8A2DF3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B2CEECF2-0C1E-4BBC-BE4A-BC449A26D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3B9E0F32-14A5-493D-83F2-F42588B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692FD902-0E73-43D0-B1B8-FA25CD54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CD3C252-8F19-4706-8A09-E4738463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32BC4765-ECD3-44BD-AD71-FC51A813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37FCFBA-6C21-49F1-BD1E-969002567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75D951-68C7-4A6F-ADC6-AB9C10E42F07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0549B55-8335-4CC4-9417-E768B8E13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C08EAE3-1065-497F-B8AA-86005E1B7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966AA8D-FE19-49A0-B249-C78D2E85C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289C80D-1FA5-42CC-A523-8259B7FD0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6261A9E2-F698-4343-96EA-AA0015AC5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1D1108B0-A2B5-43FD-8CC1-CC36168B9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FA473B9-98DD-4132-83C3-26DCC5D0C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1286E94-0A74-4D64-8FE5-E2FC7038D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DB23453-5417-4773-B5E0-516CE48D9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DF2930F-8858-4645-96D1-C22246695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2047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665288"/>
            <a:ext cx="6240000" cy="4716463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52004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7275094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5225F53-1C15-499B-9179-65E3B2184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14EA394-D3CD-41FC-B7FF-082F08C15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28153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461630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518470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665289"/>
            <a:ext cx="6240000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CFBECF-F261-4066-B77C-A1FCF54AA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E9BEEDA-6F6F-4BD9-B1D8-9731D1B03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4914539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1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8009483-F3D1-4AD9-8031-CEB4620DB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FE75E2-F986-4CD3-8A43-338DEE27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603936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47225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36036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99233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45377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45377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4C2095-0900-4569-A109-645CF4777A8D}"/>
              </a:ext>
            </a:extLst>
          </p:cNvPr>
          <p:cNvSpPr/>
          <p:nvPr/>
        </p:nvSpPr>
        <p:spPr>
          <a:xfrm>
            <a:off x="618490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A3CDF-F5A1-44AC-9648-5A3D0461AB03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EEEA-4AE4-43FE-9262-BC961D83A4C2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4920E0-BAB9-44E6-A33A-5F4B6E751C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186F496-8F3D-4D1B-850D-31517B35E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6016B-595B-4B09-8A9C-981F4092254D}"/>
              </a:ext>
            </a:extLst>
          </p:cNvPr>
          <p:cNvSpPr/>
          <p:nvPr/>
        </p:nvSpPr>
        <p:spPr>
          <a:xfrm>
            <a:off x="618490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772A29-A091-45EF-9E05-7D38B8B671A6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A621E-F4F0-40C4-8952-5BF179427ED7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619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46190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703CC-2625-4A3C-9057-35BB359C858C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7003E-0D5A-4199-A9D0-BFB3CBF4A0D4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74C3BE-314B-470C-927B-DBC4A45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EE9A28-CEAF-410C-B504-E930E2347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0E003-ECB4-492B-8A94-28433C076FF8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54539A-8172-4D14-BE07-3622A53C73DF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0650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49682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49682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462FA-7D20-4E6B-9335-5F0CC56925D0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F616D-3F67-4FD6-BC16-ABC13A0ACA22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86DCA-1B97-4EC9-A852-97E5340E26DC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E9D44-54F1-4CE7-8FDF-78DC08D29E3F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E12908D-2FA0-48AB-B2FF-08FF43357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DB1A9EF-276C-4FE9-B33D-E2267D9DB4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619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2A7C1E0-8314-4B78-902A-0828B984B2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297" y="4249681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057B8DE-1E5B-4E78-8FC1-456B14A880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6194" y="4249681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49270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5B122-EABE-4ECA-819A-54D0AA2130F9}"/>
              </a:ext>
            </a:extLst>
          </p:cNvPr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F78E2E-2B9E-4E32-8A54-BC55293CD3C9}"/>
              </a:ext>
            </a:extLst>
          </p:cNvPr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F314D-E019-4AD3-B954-818463FF0B9D}"/>
              </a:ext>
            </a:extLst>
          </p:cNvPr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739EC70-7463-4AC3-840B-4FCA6DF397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874" y="185789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85F1297-532C-478B-8C8C-A7A406ADF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5938" y="186148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E6BFE1-0779-4417-985A-E1020673A1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8737" y="1857890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0100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674087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674087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674087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12430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6715C-C932-49B3-880D-8C5710C8F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03610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1112109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684367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389565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ith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9ED29CA-6A60-490D-9D54-EA7CC7AF83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119E2360-A688-44DF-A6BB-76D18177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265C3C7-34A9-47F1-AB5F-2771E1878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9400861-EDC5-4A80-9569-C20320CE0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4DC9296-DBBC-4C4E-ACB4-7DA2607D5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E26591B-8E9F-4856-8284-BF3F8DB6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43F42271-5510-4D15-B07B-13323792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0E9FD99-54D9-422B-9717-D0DD3442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AF30821-90D3-436A-8DDF-D130E664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1A565D-B22B-4EE2-ACC9-C993D581F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666738FD-9737-43F5-8E36-896FD725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F939DF8-C67D-4ED5-9DBC-98F2B43BDAEA}"/>
              </a:ext>
            </a:extLst>
          </p:cNvPr>
          <p:cNvSpPr txBox="1">
            <a:spLocks/>
          </p:cNvSpPr>
          <p:nvPr/>
        </p:nvSpPr>
        <p:spPr bwMode="gray">
          <a:xfrm>
            <a:off x="3417931" y="725455"/>
            <a:ext cx="5356735" cy="5356735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vert="horz" lIns="108000" tIns="108000" rIns="108000" bIns="108000" rtlCol="0" anchor="ctr" anchorCtr="0">
            <a:norm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884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87912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2920" y="1665290"/>
            <a:ext cx="11187430" cy="47164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37CC665-FE98-46D6-975E-AFF0AE8ED2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BBABC4F-611D-45AA-96CD-C45E11F22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013002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292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4464A84-542A-4D1A-8583-EEE0342E31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12EEE0C-4EE5-49C0-A99D-660B1A86B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22537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665290"/>
            <a:ext cx="6084213" cy="471646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2920" y="1665290"/>
            <a:ext cx="4333663" cy="4716460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D06B49-E6E5-4392-8EA1-B30AAFBED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31D209-151A-482F-AB69-497D00F5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25914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851441"/>
            <a:ext cx="3540577" cy="3845754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60000" cy="3845754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28000" y="1851441"/>
            <a:ext cx="3571153" cy="3845754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D5844-47E7-4F53-AA86-AC151A6DAE0F}"/>
              </a:ext>
            </a:extLst>
          </p:cNvPr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B1E0F0-C8EC-4021-A4CD-FBE449C92EF7}"/>
              </a:ext>
            </a:extLst>
          </p:cNvPr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BB15F7-AD41-43E6-8AA9-C473BE405C8C}"/>
              </a:ext>
            </a:extLst>
          </p:cNvPr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57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0DD3CDC-03F0-45B8-ACB9-8564649155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7845333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2920" y="2556000"/>
            <a:ext cx="2592000" cy="33948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  <a:latin typeface="+mj-lt"/>
              </a:defRPr>
            </a:lvl1pPr>
            <a:lvl2pPr marL="1397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048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699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6350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  <a:latin typeface="+mj-lt"/>
              </a:defRPr>
            </a:lvl1pPr>
            <a:lvl2pPr marL="1397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048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699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6350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  <a:latin typeface="+mj-lt"/>
              </a:defRPr>
            </a:lvl1pPr>
            <a:lvl2pPr marL="1397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048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699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6350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  <a:latin typeface="+mj-lt"/>
              </a:defRPr>
            </a:lvl1pPr>
            <a:lvl2pPr marL="1397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048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699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635000" indent="-1397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noProof="0" dirty="0"/>
          </a:p>
        </p:txBody>
      </p:sp>
      <p:sp>
        <p:nvSpPr>
          <p:cNvPr id="11" name="CaseCode">
            <a:extLst>
              <a:ext uri="{FF2B5EF4-FFF2-40B4-BE49-F238E27FC236}">
                <a16:creationId xmlns:a16="http://schemas.microsoft.com/office/drawing/2014/main" id="{676B7924-6A82-4453-9ABA-42AE71384BDC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ED0B00A8-5B86-4AFE-8884-819CF7356AAE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BEDB2-39B5-4D4C-AA82-85ED607FAC3B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7428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49682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49682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3400EF-52A1-4F49-9A72-7AAA7A3E2109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7EBD73-619B-4083-AA58-A9B7F851FABB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36D0BF-951E-4BCD-8E21-2F3F2629B1BE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004E2-4A82-478A-BFDB-7103ADDD0F56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D485CFD-E778-438B-9F95-AA857AF5C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064" y="1856232"/>
            <a:ext cx="5533695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995C2BA-4183-48F4-92D9-4620CCDF5C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6929" y="1847618"/>
            <a:ext cx="5533695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DC3B9DA-0A51-491C-923B-09D36118AD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8732" y="4256623"/>
            <a:ext cx="5533695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0BD43BA-DF89-409F-B9BF-2853EC3582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5458" y="4256623"/>
            <a:ext cx="5533695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58779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BFB952-2833-4770-B558-09EBDEAF8429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304A3004-86B0-4C46-8FB4-FC9E45DC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8CD1CC6-61E4-4EA8-BD04-0FA5CC6C6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BDCC14FC-1DA8-4071-A1E9-5623D428D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3BCD6035-CB07-42B5-B50C-6B88DB044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46223369-9753-4851-8485-49FD75805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6C9EF874-254F-48B5-ABBC-6AB12E52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EF4D6BB-7A38-422E-A209-8429CB5CA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E7FF38AF-351F-43A5-9C50-A18F3A7A5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23334D6B-5EE0-41DA-AEBA-6C8F35E7D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F9A8AD37-1780-42CD-B3E6-3FF418FA0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053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091862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670834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67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054812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643297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5225F53-1C15-499B-9179-65E3B2184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14EA394-D3CD-41FC-B7FF-082F08C15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9807720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6380423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012996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665289"/>
            <a:ext cx="6240000" cy="47164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CFBECF-F261-4066-B77C-A1FCF54AA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E9BEEDA-6F6F-4BD9-B1D8-9731D1B03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382370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1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8009483-F3D1-4AD9-8031-CEB4620DB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FE75E2-F986-4CD3-8A43-338DEE27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938668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837541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555339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45377"/>
            <a:ext cx="32880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45377"/>
            <a:ext cx="3302592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4C2095-0900-4569-A109-645CF4777A8D}"/>
              </a:ext>
            </a:extLst>
          </p:cNvPr>
          <p:cNvSpPr/>
          <p:nvPr/>
        </p:nvSpPr>
        <p:spPr>
          <a:xfrm>
            <a:off x="618490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A3CDF-F5A1-44AC-9648-5A3D0461AB03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EEEA-4AE4-43FE-9262-BC961D83A4C2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4920E0-BAB9-44E6-A33A-5F4B6E751C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186F496-8F3D-4D1B-850D-31517B35E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0954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52A60FA-C95E-401E-9AF3-D27C8C88BCCB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2543E-E807-47A4-A234-D5C7012187B4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2D29F-D256-48DF-93EB-3649C0F15C84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ußzeilenplatzhalter 7">
            <a:extLst>
              <a:ext uri="{FF2B5EF4-FFF2-40B4-BE49-F238E27FC236}">
                <a16:creationId xmlns:a16="http://schemas.microsoft.com/office/drawing/2014/main" id="{3B3358C5-C333-4E52-A2AA-5D9CBE5616FB}"/>
              </a:ext>
            </a:extLst>
          </p:cNvPr>
          <p:cNvSpPr txBox="1">
            <a:spLocks/>
          </p:cNvSpPr>
          <p:nvPr/>
        </p:nvSpPr>
        <p:spPr>
          <a:xfrm>
            <a:off x="502862" y="6473834"/>
            <a:ext cx="1782112" cy="1539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900" dirty="0">
                <a:solidFill>
                  <a:schemeClr val="bg1"/>
                </a:solidFill>
              </a:rPr>
              <a:t>© </a:t>
            </a:r>
            <a:r>
              <a:rPr lang="en-US" sz="900" dirty="0">
                <a:solidFill>
                  <a:schemeClr val="bg1"/>
                </a:solidFill>
              </a:rPr>
              <a:t>2020 Deloitte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360439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46190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703CC-2625-4A3C-9057-35BB359C858C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7003E-0D5A-4199-A9D0-BFB3CBF4A0D4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74C3BE-314B-470C-927B-DBC4A45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EE9A28-CEAF-410C-B504-E930E2347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734201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49682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49682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462FA-7D20-4E6B-9335-5F0CC56925D0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F616D-3F67-4FD6-BC16-ABC13A0ACA22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86DCA-1B97-4EC9-A852-97E5340E26DC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E9D44-54F1-4CE7-8FDF-78DC08D29E3F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0C507E7-B81B-4C48-A5AA-EB2302302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4B9D944-7F4E-42D4-8A84-43402BC40F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3B7D15E-E3BF-4AE0-B657-86BF4076BE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075" y="4251853"/>
            <a:ext cx="5466824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60D4485-EAA8-48B3-931F-31B5CEB3E6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0396" y="4251853"/>
            <a:ext cx="5444156" cy="169545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339658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5B122-EABE-4ECA-819A-54D0AA2130F9}"/>
              </a:ext>
            </a:extLst>
          </p:cNvPr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F78E2E-2B9E-4E32-8A54-BC55293CD3C9}"/>
              </a:ext>
            </a:extLst>
          </p:cNvPr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F314D-E019-4AD3-B954-818463FF0B9D}"/>
              </a:ext>
            </a:extLst>
          </p:cNvPr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8D44A10-A1BE-4B60-89A4-889D08B8B3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3584464" cy="4265506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F52FC78-7A4E-4367-9DA3-28A234B39D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20000" y="1897258"/>
            <a:ext cx="3556117" cy="422614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D6B6D6E-986C-4D4B-8630-4EBB5F79C2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77084" y="1897258"/>
            <a:ext cx="3556117" cy="4226140"/>
          </a:xfrm>
        </p:spPr>
        <p:txBody>
          <a:bodyPr/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88076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674087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674087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674087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835879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6715C-C932-49B3-880D-8C5710C8F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08269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142993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797337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505726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50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1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E8E60749-A3E0-4E09-BF50-6D6B361BEF91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4F347-CBED-4284-9EC5-49E7D0DE163A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C15CF50B-B21A-4219-A2F3-42CE64720300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403AF-FAB8-425F-B7B3-1CED91E5B09F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099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9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Deloitte green accen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F5DA332A-5FDA-44BD-83A8-C1B461175217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AEF67F89-55D5-4B02-B284-7F2FE86B67EB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81A36-3B74-4C1E-8A6A-DD33D090818C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68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Deloitte green accent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17FACB0-195F-4DAB-9FD5-772A304E9FB3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822DAB5-ADF4-4108-87C8-45273001E73C}"/>
              </a:ext>
            </a:extLst>
          </p:cNvPr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Deloitte The Netherlands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4A0F-4987-4CDD-BB19-D8051E48E570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432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265430611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23BE577-EFA2-46BE-A53B-7042E644C53E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100" b="0" i="0" baseline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 Light" panose="020F03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/>
        </p:nvSpPr>
        <p:spPr>
          <a:xfrm>
            <a:off x="11384280" y="6473952"/>
            <a:ext cx="1346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16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0" r:id="rId51"/>
    <p:sldLayoutId id="2147483791" r:id="rId52"/>
    <p:sldLayoutId id="2147483792" r:id="rId53"/>
    <p:sldLayoutId id="2147483793" r:id="rId54"/>
    <p:sldLayoutId id="2147483794" r:id="rId55"/>
    <p:sldLayoutId id="2147483795" r:id="rId56"/>
    <p:sldLayoutId id="2147483796" r:id="rId57"/>
    <p:sldLayoutId id="2147483797" r:id="rId58"/>
    <p:sldLayoutId id="2147483798" r:id="rId59"/>
    <p:sldLayoutId id="2147483799" r:id="rId60"/>
    <p:sldLayoutId id="2147483800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1392">
          <p15:clr>
            <a:srgbClr val="F26B43"/>
          </p15:clr>
        </p15:guide>
        <p15:guide id="4" pos="1512">
          <p15:clr>
            <a:srgbClr val="F26B43"/>
          </p15:clr>
        </p15:guide>
        <p15:guide id="5" pos="2592">
          <p15:clr>
            <a:srgbClr val="F26B43"/>
          </p15:clr>
        </p15:guide>
        <p15:guide id="6" pos="2712">
          <p15:clr>
            <a:srgbClr val="F26B43"/>
          </p15:clr>
        </p15:guide>
        <p15:guide id="7" pos="3768">
          <p15:clr>
            <a:srgbClr val="F26B43"/>
          </p15:clr>
        </p15:guide>
        <p15:guide id="8" pos="7368">
          <p15:clr>
            <a:srgbClr val="F26B43"/>
          </p15:clr>
        </p15:guide>
        <p15:guide id="9" pos="6288">
          <p15:clr>
            <a:srgbClr val="F26B43"/>
          </p15:clr>
        </p15:guide>
        <p15:guide id="10" pos="6168">
          <p15:clr>
            <a:srgbClr val="F26B43"/>
          </p15:clr>
        </p15:guide>
        <p15:guide id="11" pos="5088">
          <p15:clr>
            <a:srgbClr val="F26B43"/>
          </p15:clr>
        </p15:guide>
        <p15:guide id="12" pos="4968">
          <p15:clr>
            <a:srgbClr val="F26B43"/>
          </p15:clr>
        </p15:guide>
        <p15:guide id="13" pos="3912">
          <p15:clr>
            <a:srgbClr val="F26B43"/>
          </p15:clr>
        </p15:guide>
        <p15:guide id="14" orient="horz" pos="4104">
          <p15:clr>
            <a:srgbClr val="F26B43"/>
          </p15:clr>
        </p15:guide>
        <p15:guide id="15" orient="horz" pos="4032">
          <p15:clr>
            <a:srgbClr val="F26B43"/>
          </p15:clr>
        </p15:guide>
        <p15:guide id="16" orient="horz" pos="2232">
          <p15:clr>
            <a:srgbClr val="F26B43"/>
          </p15:clr>
        </p15:guide>
        <p15:guide id="17" orient="horz" pos="1056">
          <p15:clr>
            <a:srgbClr val="F26B43"/>
          </p15:clr>
        </p15:guide>
        <p15:guide id="18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23DE251-A85F-7E6A-5B5F-0C8B715F98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94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3DE251-A85F-7E6A-5B5F-0C8B715F9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allelogram 4">
            <a:extLst>
              <a:ext uri="{FF2B5EF4-FFF2-40B4-BE49-F238E27FC236}">
                <a16:creationId xmlns:a16="http://schemas.microsoft.com/office/drawing/2014/main" id="{4FA8EC76-8992-6EB7-D493-FFD4BE27F103}"/>
              </a:ext>
            </a:extLst>
          </p:cNvPr>
          <p:cNvSpPr/>
          <p:nvPr/>
        </p:nvSpPr>
        <p:spPr bwMode="gray">
          <a:xfrm>
            <a:off x="-3226203" y="0"/>
            <a:ext cx="9876610" cy="6858000"/>
          </a:xfrm>
          <a:prstGeom prst="parallelogram">
            <a:avLst/>
          </a:prstGeom>
          <a:solidFill>
            <a:schemeClr val="bg1">
              <a:lumMod val="100000"/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170F2-B9C4-0AD8-C17B-03D27E97D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748" y="2900740"/>
            <a:ext cx="4339422" cy="15716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vert="horz" anchor="t">
            <a:normAutofit/>
          </a:bodyPr>
          <a:lstStyle/>
          <a:p>
            <a:pPr algn="l"/>
            <a:r>
              <a:rPr lang="en-NL" sz="6000" b="1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0xForm</a:t>
            </a:r>
            <a:br>
              <a:rPr lang="en-NL" sz="6000" b="1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wasn’t there before</a:t>
            </a:r>
            <a:r>
              <a:rPr lang="nl-NL" sz="28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NL" sz="36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ETHGlobal Paris">
            <a:extLst>
              <a:ext uri="{FF2B5EF4-FFF2-40B4-BE49-F238E27FC236}">
                <a16:creationId xmlns:a16="http://schemas.microsoft.com/office/drawing/2014/main" id="{33C0031A-5E74-D254-8FAE-D6EE1C3A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8" y="438844"/>
            <a:ext cx="2711495" cy="9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3D7F797-078C-69BB-7210-BD9333212276}"/>
              </a:ext>
            </a:extLst>
          </p:cNvPr>
          <p:cNvSpPr txBox="1">
            <a:spLocks/>
          </p:cNvSpPr>
          <p:nvPr/>
        </p:nvSpPr>
        <p:spPr>
          <a:xfrm>
            <a:off x="495300" y="6346519"/>
            <a:ext cx="2994349" cy="3371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28800" indent="0" algn="ctr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6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Koen Schuite, Nick</a:t>
            </a:r>
            <a:endParaRPr lang="en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1101B-B3B2-22CC-A3AD-124CB9BCF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748" y="6003618"/>
            <a:ext cx="2994349" cy="337161"/>
          </a:xfrm>
        </p:spPr>
        <p:txBody>
          <a:bodyPr anchor="t">
            <a:normAutofit/>
          </a:bodyPr>
          <a:lstStyle/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D0B273B-9D00-21CB-1F4D-57ACDEF9AA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8917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8ED38C-3613-9D37-9A07-951407AE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31" y="600532"/>
            <a:ext cx="11188700" cy="334099"/>
          </a:xfrm>
        </p:spPr>
        <p:txBody>
          <a:bodyPr vert="horz"/>
          <a:lstStyle/>
          <a:p>
            <a:r>
              <a:rPr lang="en-N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Techniques and partners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44BEEAD-622E-B49D-A30C-7A494B5A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56" y="1870365"/>
            <a:ext cx="861344" cy="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509890B3-0795-0491-B36F-7401EB44F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11660" r="19165" b="2927"/>
          <a:stretch/>
        </p:blipFill>
        <p:spPr bwMode="auto">
          <a:xfrm>
            <a:off x="4135752" y="1761242"/>
            <a:ext cx="959269" cy="12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977BBE0B-C19A-4EB1-3114-B020964A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7" y="1870365"/>
            <a:ext cx="861344" cy="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67524-DA34-44AE-99FF-2BC04603F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7202" y="1870365"/>
            <a:ext cx="861344" cy="861344"/>
          </a:xfrm>
          <a:prstGeom prst="rect">
            <a:avLst/>
          </a:prstGeom>
        </p:spPr>
      </p:pic>
      <p:pic>
        <p:nvPicPr>
          <p:cNvPr id="1032" name="Picture 8" descr="prize image">
            <a:extLst>
              <a:ext uri="{FF2B5EF4-FFF2-40B4-BE49-F238E27FC236}">
                <a16:creationId xmlns:a16="http://schemas.microsoft.com/office/drawing/2014/main" id="{F4D6C5E5-7ACB-4BFD-771D-562E5563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56" y="4178662"/>
            <a:ext cx="861344" cy="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E3CA8B-D720-7C77-6829-0D5B8845A0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0300" y="4178662"/>
            <a:ext cx="861344" cy="861344"/>
          </a:xfrm>
          <a:prstGeom prst="rect">
            <a:avLst/>
          </a:prstGeom>
        </p:spPr>
      </p:pic>
      <p:pic>
        <p:nvPicPr>
          <p:cNvPr id="1034" name="Picture 10" descr="logo">
            <a:extLst>
              <a:ext uri="{FF2B5EF4-FFF2-40B4-BE49-F238E27FC236}">
                <a16:creationId xmlns:a16="http://schemas.microsoft.com/office/drawing/2014/main" id="{45C676DA-318A-200C-D009-7188D949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7" y="4178662"/>
            <a:ext cx="861344" cy="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394E6-0937-A7CC-F06B-A0C734E84E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7202" y="4178662"/>
            <a:ext cx="861344" cy="861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98E8AC-1454-6749-552D-DDE380A7C642}"/>
              </a:ext>
            </a:extLst>
          </p:cNvPr>
          <p:cNvSpPr txBox="1">
            <a:spLocks/>
          </p:cNvSpPr>
          <p:nvPr/>
        </p:nvSpPr>
        <p:spPr>
          <a:xfrm>
            <a:off x="1538956" y="3087813"/>
            <a:ext cx="1759942" cy="396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NL" sz="1200" b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ccount validation </a:t>
            </a:r>
            <a:r>
              <a:rPr lang="nl-NL" sz="1200" b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en-NL" sz="1200" b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200" b="0" dirty="0" err="1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anonymity</a:t>
            </a:r>
            <a:endParaRPr lang="en-US" sz="12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D5F68-5462-1D02-4B72-2F71869A6A41}"/>
              </a:ext>
            </a:extLst>
          </p:cNvPr>
          <p:cNvSpPr txBox="1">
            <a:spLocks/>
          </p:cNvSpPr>
          <p:nvPr/>
        </p:nvSpPr>
        <p:spPr>
          <a:xfrm>
            <a:off x="1538956" y="2802633"/>
            <a:ext cx="11571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Sismo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DBA83-0ED6-E9CF-9B30-B584AEE6E6F9}"/>
              </a:ext>
            </a:extLst>
          </p:cNvPr>
          <p:cNvSpPr txBox="1">
            <a:spLocks/>
          </p:cNvSpPr>
          <p:nvPr/>
        </p:nvSpPr>
        <p:spPr>
          <a:xfrm>
            <a:off x="4200300" y="2802633"/>
            <a:ext cx="1512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Biconomy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5D389-A949-7729-925B-661E4168941A}"/>
              </a:ext>
            </a:extLst>
          </p:cNvPr>
          <p:cNvSpPr txBox="1">
            <a:spLocks/>
          </p:cNvSpPr>
          <p:nvPr/>
        </p:nvSpPr>
        <p:spPr>
          <a:xfrm>
            <a:off x="4200300" y="3087813"/>
            <a:ext cx="175994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Gasless transactions</a:t>
            </a:r>
            <a:endParaRPr lang="en-US" sz="12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B4B81-2E2F-F62C-24B7-018B749A8D76}"/>
              </a:ext>
            </a:extLst>
          </p:cNvPr>
          <p:cNvSpPr txBox="1">
            <a:spLocks/>
          </p:cNvSpPr>
          <p:nvPr/>
        </p:nvSpPr>
        <p:spPr>
          <a:xfrm>
            <a:off x="7065857" y="3087813"/>
            <a:ext cx="1759942" cy="395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nl-NL" sz="1200" dirty="0" err="1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</a:t>
            </a:r>
            <a:b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A49BB-4C48-6D0A-57C5-19278D8B8DFA}"/>
              </a:ext>
            </a:extLst>
          </p:cNvPr>
          <p:cNvSpPr txBox="1">
            <a:spLocks/>
          </p:cNvSpPr>
          <p:nvPr/>
        </p:nvSpPr>
        <p:spPr>
          <a:xfrm>
            <a:off x="9727202" y="3087813"/>
            <a:ext cx="175994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en-NL" sz="1200" b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Humanity</a:t>
            </a:r>
            <a:endParaRPr lang="en-US" sz="12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C8F66-924E-2CA4-2056-581CFA1EB175}"/>
              </a:ext>
            </a:extLst>
          </p:cNvPr>
          <p:cNvSpPr txBox="1">
            <a:spLocks/>
          </p:cNvSpPr>
          <p:nvPr/>
        </p:nvSpPr>
        <p:spPr>
          <a:xfrm>
            <a:off x="9727202" y="2802633"/>
            <a:ext cx="1512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Worldcoin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779A0-2813-E8F6-8B7D-FD398BA054FC}"/>
              </a:ext>
            </a:extLst>
          </p:cNvPr>
          <p:cNvSpPr txBox="1">
            <a:spLocks/>
          </p:cNvSpPr>
          <p:nvPr/>
        </p:nvSpPr>
        <p:spPr>
          <a:xfrm>
            <a:off x="7065857" y="2802633"/>
            <a:ext cx="9946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b="1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</a:t>
            </a:r>
            <a:endParaRPr lang="en-US" b="1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8A531-CF8A-EC80-1AF5-6EBDF09F081B}"/>
              </a:ext>
            </a:extLst>
          </p:cNvPr>
          <p:cNvSpPr txBox="1">
            <a:spLocks/>
          </p:cNvSpPr>
          <p:nvPr/>
        </p:nvSpPr>
        <p:spPr>
          <a:xfrm>
            <a:off x="1538956" y="5164251"/>
            <a:ext cx="10317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Polygon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7AC-6DF3-ED35-D918-F2928F261C1B}"/>
              </a:ext>
            </a:extLst>
          </p:cNvPr>
          <p:cNvSpPr txBox="1">
            <a:spLocks/>
          </p:cNvSpPr>
          <p:nvPr/>
        </p:nvSpPr>
        <p:spPr>
          <a:xfrm>
            <a:off x="9727202" y="5164251"/>
            <a:ext cx="6505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XMTP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34AB98-0B03-61F7-654E-DC5F11A47AA3}"/>
              </a:ext>
            </a:extLst>
          </p:cNvPr>
          <p:cNvSpPr txBox="1">
            <a:spLocks/>
          </p:cNvSpPr>
          <p:nvPr/>
        </p:nvSpPr>
        <p:spPr>
          <a:xfrm>
            <a:off x="7065857" y="5164251"/>
            <a:ext cx="120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D3D125-E1FE-102A-3CC0-5914429BA0D1}"/>
              </a:ext>
            </a:extLst>
          </p:cNvPr>
          <p:cNvSpPr txBox="1">
            <a:spLocks/>
          </p:cNvSpPr>
          <p:nvPr/>
        </p:nvSpPr>
        <p:spPr>
          <a:xfrm>
            <a:off x="4135752" y="5172414"/>
            <a:ext cx="17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IPFS &amp; </a:t>
            </a:r>
            <a:r>
              <a:rPr lang="nl-N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Filecoin</a:t>
            </a:r>
            <a:endParaRPr lang="en-US" b="1" dirty="0">
              <a:solidFill>
                <a:srgbClr val="3131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E32762-F53D-2641-BE77-B0CC47ECF35B}"/>
              </a:ext>
            </a:extLst>
          </p:cNvPr>
          <p:cNvSpPr txBox="1">
            <a:spLocks/>
          </p:cNvSpPr>
          <p:nvPr/>
        </p:nvSpPr>
        <p:spPr>
          <a:xfrm>
            <a:off x="7065857" y="5489661"/>
            <a:ext cx="1759942" cy="396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Contributions &amp; reputation score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7D7CFC-8182-3F4C-799A-AE3001A2C1C3}"/>
              </a:ext>
            </a:extLst>
          </p:cNvPr>
          <p:cNvSpPr txBox="1">
            <a:spLocks/>
          </p:cNvSpPr>
          <p:nvPr/>
        </p:nvSpPr>
        <p:spPr>
          <a:xfrm>
            <a:off x="9727202" y="5489661"/>
            <a:ext cx="1759942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 with contributors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738A3-A099-CAEC-EA26-DB6334CA488F}"/>
              </a:ext>
            </a:extLst>
          </p:cNvPr>
          <p:cNvSpPr txBox="1">
            <a:spLocks/>
          </p:cNvSpPr>
          <p:nvPr/>
        </p:nvSpPr>
        <p:spPr>
          <a:xfrm>
            <a:off x="4135752" y="5489661"/>
            <a:ext cx="1824490" cy="433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</a:t>
            </a:r>
            <a:r>
              <a:rPr lang="nl-NL" sz="1200" dirty="0" err="1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encrypted</a:t>
            </a: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endParaRPr lang="en-US" sz="12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BF9068-CA7E-384F-3CB3-3E0EFFCE9C6F}"/>
              </a:ext>
            </a:extLst>
          </p:cNvPr>
          <p:cNvSpPr txBox="1">
            <a:spLocks/>
          </p:cNvSpPr>
          <p:nvPr/>
        </p:nvSpPr>
        <p:spPr>
          <a:xfrm>
            <a:off x="1538956" y="5489661"/>
            <a:ext cx="175994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SzPct val="100000"/>
            </a:pPr>
            <a:r>
              <a:rPr lang="nl-NL" sz="1200" dirty="0" err="1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Onchain</a:t>
            </a:r>
            <a:r>
              <a:rPr lang="nl-NL" sz="120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transaction</a:t>
            </a:r>
            <a:endParaRPr lang="en-US" sz="1200" dirty="0">
              <a:solidFill>
                <a:schemeClr val="tx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389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13D25B5-B3C7-FF03-ACFC-18C1350241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773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417F28-B0CD-4489-020A-525055381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1" b="2683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6694-8BC8-5B88-3164-15844774B833}"/>
              </a:ext>
            </a:extLst>
          </p:cNvPr>
          <p:cNvSpPr txBox="1">
            <a:spLocks/>
          </p:cNvSpPr>
          <p:nvPr/>
        </p:nvSpPr>
        <p:spPr>
          <a:xfrm>
            <a:off x="335280" y="1798089"/>
            <a:ext cx="11856720" cy="4629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eb3 platform revolutionizing data collection and verification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Sybil-resistant verification with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Sismo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Worldcoin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genuine user participation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Zero-knowledge proofs ensure data reliability and authenticity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Contributors incentivized through rewards &amp; token minting for valuable submissions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Optimistic validation streamlines process, enhancing efficiency and trust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Secure data storage on IPFS &amp;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Filecoin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ensures data integrity and transparency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97CF5-3ADE-CCB3-83FC-E58441C0A951}"/>
              </a:ext>
            </a:extLst>
          </p:cNvPr>
          <p:cNvSpPr txBox="1"/>
          <p:nvPr/>
        </p:nvSpPr>
        <p:spPr>
          <a:xfrm>
            <a:off x="1674234" y="138850"/>
            <a:ext cx="967956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OxForm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Empowering Decentralized Data Collection</a:t>
            </a:r>
          </a:p>
          <a:p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endParaRPr lang="en-US" sz="4800" b="1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8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13D25B5-B3C7-FF03-ACFC-18C1350241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3D25B5-B3C7-FF03-ACFC-18C13502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417F28-B0CD-4489-020A-525055381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1" b="2683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6694-8BC8-5B88-3164-15844774B833}"/>
              </a:ext>
            </a:extLst>
          </p:cNvPr>
          <p:cNvSpPr txBox="1">
            <a:spLocks/>
          </p:cNvSpPr>
          <p:nvPr/>
        </p:nvSpPr>
        <p:spPr>
          <a:xfrm>
            <a:off x="957954" y="1686217"/>
            <a:ext cx="11005446" cy="4198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in data reliability, authenticity, and user incentivization in web2 and web3 environments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Centralized platforms lack robust identity verification, leading to inaccuracies and data manipulation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Web3 complexities hinder transparent and trustworthy data sources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97CF5-3ADE-CCB3-83FC-E58441C0A951}"/>
              </a:ext>
            </a:extLst>
          </p:cNvPr>
          <p:cNvSpPr txBox="1"/>
          <p:nvPr/>
        </p:nvSpPr>
        <p:spPr>
          <a:xfrm>
            <a:off x="3335394" y="537472"/>
            <a:ext cx="957288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Statement</a:t>
            </a:r>
          </a:p>
          <a:p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en-US" sz="4800" b="1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7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13D25B5-B3C7-FF03-ACFC-18C1350241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3D25B5-B3C7-FF03-ACFC-18C13502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417F28-B0CD-4489-020A-525055381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1" b="2683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6694-8BC8-5B88-3164-15844774B833}"/>
              </a:ext>
            </a:extLst>
          </p:cNvPr>
          <p:cNvSpPr txBox="1">
            <a:spLocks/>
          </p:cNvSpPr>
          <p:nvPr/>
        </p:nvSpPr>
        <p:spPr>
          <a:xfrm>
            <a:off x="731520" y="1234362"/>
            <a:ext cx="11308080" cy="5317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Sismo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Worldcoin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integration for sybil-resistant verification and zero-knowledge proofs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Contributors incentivized with rewards and token minting for valuable contributions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Secure data storage on IPFS and </a:t>
            </a:r>
            <a:r>
              <a:rPr lang="en-US" sz="2800" b="1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Filecoin</a:t>
            </a: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ensures data integrity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comprehensive, incentivized data collection solution bridging the gap between traditional and decentralized ecosystems</a:t>
            </a:r>
            <a:endParaRPr lang="en-US" sz="2800" b="1" dirty="0">
              <a:solidFill>
                <a:schemeClr val="bg1"/>
              </a:solidFill>
              <a:highlight>
                <a:srgbClr val="0000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97CF5-3ADE-CCB3-83FC-E58441C0A951}"/>
              </a:ext>
            </a:extLst>
          </p:cNvPr>
          <p:cNvSpPr txBox="1"/>
          <p:nvPr/>
        </p:nvSpPr>
        <p:spPr>
          <a:xfrm>
            <a:off x="4735308" y="306413"/>
            <a:ext cx="957288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</a:p>
          <a:p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b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</a:br>
            <a:r>
              <a:rPr lang="en-US" sz="4800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en-US" sz="4800" b="1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13D25B5-B3C7-FF03-ACFC-18C1350241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3D25B5-B3C7-FF03-ACFC-18C13502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417F28-B0CD-4489-020A-525055381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1" b="2683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C1DF8-66AF-63D0-3BF3-49C5BD638ED8}"/>
              </a:ext>
            </a:extLst>
          </p:cNvPr>
          <p:cNvSpPr txBox="1"/>
          <p:nvPr/>
        </p:nvSpPr>
        <p:spPr>
          <a:xfrm>
            <a:off x="4328160" y="276372"/>
            <a:ext cx="6217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4EC32-CF30-2AA1-9CCE-F35E078528DA}"/>
              </a:ext>
            </a:extLst>
          </p:cNvPr>
          <p:cNvSpPr txBox="1"/>
          <p:nvPr/>
        </p:nvSpPr>
        <p:spPr>
          <a:xfrm>
            <a:off x="2133600" y="1476072"/>
            <a:ext cx="8945880" cy="341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Decentralized surveys and feedback forms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Academic research and data collection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Decentralized voting and polls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Decentralized data marketplaces</a:t>
            </a:r>
          </a:p>
        </p:txBody>
      </p:sp>
    </p:spTree>
    <p:extLst>
      <p:ext uri="{BB962C8B-B14F-4D97-AF65-F5344CB8AC3E}">
        <p14:creationId xmlns:p14="http://schemas.microsoft.com/office/powerpoint/2010/main" val="369906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03270-1AC0-C808-2910-5141B3BB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Architecture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1662D559-FB63-94CB-4C85-5521F4A4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0" y="840910"/>
            <a:ext cx="8873760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56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13D25B5-B3C7-FF03-ACFC-18C1350241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3D25B5-B3C7-FF03-ACFC-18C13502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0417F28-B0CD-4489-020A-525055381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1" b="2683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C1DF8-66AF-63D0-3BF3-49C5BD638ED8}"/>
              </a:ext>
            </a:extLst>
          </p:cNvPr>
          <p:cNvSpPr txBox="1"/>
          <p:nvPr/>
        </p:nvSpPr>
        <p:spPr>
          <a:xfrm>
            <a:off x="3352800" y="1918454"/>
            <a:ext cx="62179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Embrace a Data-Driven Future with </a:t>
            </a:r>
            <a:r>
              <a:rPr lang="en-US" sz="54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OxForm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98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lmpgi3geBMsFpOgqLF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Brand Theme 2020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 2020" id="{975DCFD7-E250-4814-A5CA-A43BEE2AD740}" vid="{224F87AF-EE19-45FD-848F-5842E29532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Deloitte Brand Theme 2020</Template>
  <TotalTime>3785</TotalTime>
  <Words>260</Words>
  <Application>Microsoft Office PowerPoint</Application>
  <PresentationFormat>Widescreen</PresentationFormat>
  <Paragraphs>54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Söhne</vt:lpstr>
      <vt:lpstr>Verdana</vt:lpstr>
      <vt:lpstr>Wingdings 2</vt:lpstr>
      <vt:lpstr>Deloitte Brand Theme 2020</vt:lpstr>
      <vt:lpstr>think-cell Slide</vt:lpstr>
      <vt:lpstr>0xForm Why wasn’t there before?</vt:lpstr>
      <vt:lpstr>Techniques and partners</vt:lpstr>
      <vt:lpstr>PowerPoint Presentation</vt:lpstr>
      <vt:lpstr>PowerPoint Presentation</vt:lpstr>
      <vt:lpstr>PowerPoint Presentation</vt:lpstr>
      <vt:lpstr>PowerPoint Presentation</vt:lpstr>
      <vt:lpstr>Basic Architecture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benefit run</dc:title>
  <dc:creator>Z155</dc:creator>
  <cp:lastModifiedBy>George Sarris</cp:lastModifiedBy>
  <cp:revision>12</cp:revision>
  <dcterms:created xsi:type="dcterms:W3CDTF">2023-07-14T06:48:28Z</dcterms:created>
  <dcterms:modified xsi:type="dcterms:W3CDTF">2023-07-23T06:36:29Z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2023-07-15T22:12:04Z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a958f9db-529a-4993-90e5-b816b78f6afe</vt:lpwstr>
  </property>
  <property fmtid="{D5CDD505-2E9C-101B-9397-08002B2CF9AE}" pid="8" name="MSIP_Label_ea60d57e-af5b-4752-ac57-3e4f28ca11dc_ContentBits">
    <vt:lpwstr>0</vt:lpwstr>
  </property>
</Properties>
</file>